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73" r:id="rId6"/>
    <p:sldId id="259" r:id="rId7"/>
    <p:sldId id="274" r:id="rId8"/>
    <p:sldId id="271" r:id="rId9"/>
    <p:sldId id="262" r:id="rId10"/>
    <p:sldId id="272" r:id="rId11"/>
    <p:sldId id="263" r:id="rId12"/>
    <p:sldId id="276" r:id="rId13"/>
    <p:sldId id="264" r:id="rId14"/>
    <p:sldId id="265" r:id="rId15"/>
    <p:sldId id="266" r:id="rId16"/>
    <p:sldId id="268" r:id="rId17"/>
    <p:sldId id="283" r:id="rId18"/>
    <p:sldId id="275" r:id="rId19"/>
    <p:sldId id="284" r:id="rId20"/>
    <p:sldId id="285" r:id="rId21"/>
    <p:sldId id="277" r:id="rId22"/>
    <p:sldId id="278" r:id="rId23"/>
    <p:sldId id="279" r:id="rId24"/>
    <p:sldId id="280" r:id="rId25"/>
    <p:sldId id="286" r:id="rId26"/>
    <p:sldId id="281" r:id="rId27"/>
    <p:sldId id="269" r:id="rId28"/>
    <p:sldId id="270" r:id="rId29"/>
    <p:sldId id="282" r:id="rId3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DEA9-1DB8-44B9-9076-BA0CA266FF1C}" type="datetimeFigureOut">
              <a:rPr lang="th-TH" smtClean="0"/>
              <a:t>13/06/59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289A-5FEA-47CA-8A43-1BFCDA494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806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DEA9-1DB8-44B9-9076-BA0CA266FF1C}" type="datetimeFigureOut">
              <a:rPr lang="th-TH" smtClean="0"/>
              <a:t>13/06/59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289A-5FEA-47CA-8A43-1BFCDA494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695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DEA9-1DB8-44B9-9076-BA0CA266FF1C}" type="datetimeFigureOut">
              <a:rPr lang="th-TH" smtClean="0"/>
              <a:t>13/06/59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289A-5FEA-47CA-8A43-1BFCDA494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209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DEA9-1DB8-44B9-9076-BA0CA266FF1C}" type="datetimeFigureOut">
              <a:rPr lang="th-TH" smtClean="0"/>
              <a:t>13/06/59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289A-5FEA-47CA-8A43-1BFCDA494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695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DEA9-1DB8-44B9-9076-BA0CA266FF1C}" type="datetimeFigureOut">
              <a:rPr lang="th-TH" smtClean="0"/>
              <a:t>13/06/59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289A-5FEA-47CA-8A43-1BFCDA494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737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DEA9-1DB8-44B9-9076-BA0CA266FF1C}" type="datetimeFigureOut">
              <a:rPr lang="th-TH" smtClean="0"/>
              <a:t>13/06/59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289A-5FEA-47CA-8A43-1BFCDA494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415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DEA9-1DB8-44B9-9076-BA0CA266FF1C}" type="datetimeFigureOut">
              <a:rPr lang="th-TH" smtClean="0"/>
              <a:t>13/06/59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289A-5FEA-47CA-8A43-1BFCDA494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577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DEA9-1DB8-44B9-9076-BA0CA266FF1C}" type="datetimeFigureOut">
              <a:rPr lang="th-TH" smtClean="0"/>
              <a:t>13/06/59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289A-5FEA-47CA-8A43-1BFCDA494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730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DEA9-1DB8-44B9-9076-BA0CA266FF1C}" type="datetimeFigureOut">
              <a:rPr lang="th-TH" smtClean="0"/>
              <a:t>13/06/59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289A-5FEA-47CA-8A43-1BFCDA494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834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DEA9-1DB8-44B9-9076-BA0CA266FF1C}" type="datetimeFigureOut">
              <a:rPr lang="th-TH" smtClean="0"/>
              <a:t>13/06/59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289A-5FEA-47CA-8A43-1BFCDA494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328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DEA9-1DB8-44B9-9076-BA0CA266FF1C}" type="datetimeFigureOut">
              <a:rPr lang="th-TH" smtClean="0"/>
              <a:t>13/06/59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289A-5FEA-47CA-8A43-1BFCDA494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406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DEA9-1DB8-44B9-9076-BA0CA266FF1C}" type="datetimeFigureOut">
              <a:rPr lang="th-TH" smtClean="0"/>
              <a:t>13/06/59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7289A-5FEA-47CA-8A43-1BFCDA494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051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Brain relaxation during craniotomy</a:t>
            </a:r>
            <a:endParaRPr lang="th-TH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8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Etiology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Others factors</a:t>
            </a:r>
          </a:p>
          <a:p>
            <a:pPr lvl="1"/>
            <a:r>
              <a:rPr lang="en-US" dirty="0"/>
              <a:t>Excessive </a:t>
            </a:r>
            <a:r>
              <a:rPr lang="en-US" dirty="0" smtClean="0"/>
              <a:t>CSF (hydrocephalus)</a:t>
            </a:r>
            <a:endParaRPr lang="en-US" dirty="0"/>
          </a:p>
          <a:p>
            <a:pPr lvl="1"/>
            <a:r>
              <a:rPr lang="en-US" dirty="0"/>
              <a:t>Excessive </a:t>
            </a:r>
            <a:r>
              <a:rPr lang="en-US" dirty="0" smtClean="0"/>
              <a:t>CBV from increase CBF (</a:t>
            </a:r>
            <a:r>
              <a:rPr lang="en-US" dirty="0" err="1" smtClean="0"/>
              <a:t>hypercapnia</a:t>
            </a:r>
            <a:r>
              <a:rPr lang="en-US" dirty="0" smtClean="0"/>
              <a:t>, high MAC)</a:t>
            </a:r>
            <a:endParaRPr lang="en-US" dirty="0"/>
          </a:p>
          <a:p>
            <a:pPr lvl="1"/>
            <a:r>
              <a:rPr lang="en-US" dirty="0"/>
              <a:t>Reduced cerebral venous </a:t>
            </a:r>
            <a:r>
              <a:rPr lang="en-US" dirty="0" smtClean="0"/>
              <a:t>drainage (head-down, neck compression)</a:t>
            </a:r>
            <a:endParaRPr lang="en-US" dirty="0"/>
          </a:p>
          <a:p>
            <a:pPr lvl="1"/>
            <a:r>
              <a:rPr lang="en-US" dirty="0"/>
              <a:t>Reduction in capacity of intracranial </a:t>
            </a:r>
            <a:r>
              <a:rPr lang="en-US" dirty="0" smtClean="0"/>
              <a:t>space (depressed cranial fracture)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 of brain relaxation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Prediction from </a:t>
            </a:r>
            <a:r>
              <a:rPr lang="en-US" dirty="0" err="1" smtClean="0"/>
              <a:t>preop</a:t>
            </a:r>
            <a:r>
              <a:rPr lang="en-US" dirty="0" smtClean="0"/>
              <a:t> intracranial hypertension</a:t>
            </a:r>
          </a:p>
          <a:p>
            <a:pPr lvl="1"/>
            <a:r>
              <a:rPr lang="en-US" dirty="0" smtClean="0"/>
              <a:t>Headache, nausea and </a:t>
            </a:r>
            <a:r>
              <a:rPr lang="en-US" dirty="0" err="1" smtClean="0"/>
              <a:t>vomitting</a:t>
            </a:r>
            <a:r>
              <a:rPr lang="en-US" dirty="0" smtClean="0"/>
              <a:t>, mental status change, </a:t>
            </a:r>
            <a:r>
              <a:rPr lang="en-US" dirty="0" err="1" smtClean="0"/>
              <a:t>papilloedema</a:t>
            </a:r>
            <a:r>
              <a:rPr lang="en-US" dirty="0" smtClean="0"/>
              <a:t>, pupillary dilatation, </a:t>
            </a:r>
            <a:r>
              <a:rPr lang="en-US" dirty="0" err="1" smtClean="0"/>
              <a:t>decerebrate</a:t>
            </a:r>
            <a:r>
              <a:rPr lang="en-US" dirty="0" smtClean="0"/>
              <a:t>, bulging fontanel/scalp flap</a:t>
            </a:r>
          </a:p>
          <a:p>
            <a:pPr lvl="1"/>
            <a:r>
              <a:rPr lang="en-US" dirty="0" smtClean="0"/>
              <a:t>Measurement of  ICP</a:t>
            </a:r>
          </a:p>
          <a:p>
            <a:pPr lvl="1"/>
            <a:r>
              <a:rPr lang="en-US" dirty="0" smtClean="0"/>
              <a:t>CT scan: edema, shallow sulcus, midline shift, compressed basal cisterns</a:t>
            </a:r>
          </a:p>
        </p:txBody>
      </p:sp>
    </p:spTree>
    <p:extLst>
      <p:ext uri="{BB962C8B-B14F-4D97-AF65-F5344CB8AC3E}">
        <p14:creationId xmlns:p14="http://schemas.microsoft.com/office/powerpoint/2010/main" val="26259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Pathophysiology of intracranial hypertension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20956" cy="491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2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Subjective assessment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direct inspection and </a:t>
            </a:r>
            <a:r>
              <a:rPr lang="en-US" dirty="0" smtClean="0"/>
              <a:t>palpation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most convenient</a:t>
            </a:r>
          </a:p>
          <a:p>
            <a:r>
              <a:rPr lang="en-US" dirty="0" smtClean="0"/>
              <a:t>Grading </a:t>
            </a:r>
          </a:p>
          <a:p>
            <a:pPr lvl="1"/>
            <a:r>
              <a:rPr lang="en-US" dirty="0" smtClean="0"/>
              <a:t>5-point scale (ideal, less ideal, tense, bulging, worst)</a:t>
            </a:r>
          </a:p>
          <a:p>
            <a:pPr lvl="1"/>
            <a:r>
              <a:rPr lang="en-US" dirty="0" smtClean="0"/>
              <a:t>4-point scale (completely relax, satisfactory relax, firm, bulging)</a:t>
            </a:r>
          </a:p>
          <a:p>
            <a:pPr lvl="1"/>
            <a:r>
              <a:rPr lang="en-US" dirty="0" smtClean="0"/>
              <a:t>other (tight, adequate, soft)</a:t>
            </a:r>
          </a:p>
        </p:txBody>
      </p:sp>
    </p:spTree>
    <p:extLst>
      <p:ext uri="{BB962C8B-B14F-4D97-AF65-F5344CB8AC3E}">
        <p14:creationId xmlns:p14="http://schemas.microsoft.com/office/powerpoint/2010/main" val="37595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 assessment</a:t>
            </a:r>
          </a:p>
          <a:p>
            <a:pPr lvl="1"/>
            <a:r>
              <a:rPr lang="en-US" dirty="0" smtClean="0"/>
              <a:t>subdural </a:t>
            </a:r>
            <a:r>
              <a:rPr lang="en-US" dirty="0"/>
              <a:t>pressure measured when the cranium is </a:t>
            </a:r>
            <a:r>
              <a:rPr lang="en-US" dirty="0" smtClean="0"/>
              <a:t>opened while </a:t>
            </a:r>
            <a:r>
              <a:rPr lang="en-US" dirty="0"/>
              <a:t>the </a:t>
            </a:r>
            <a:r>
              <a:rPr lang="en-US" dirty="0" err="1"/>
              <a:t>dura</a:t>
            </a:r>
            <a:r>
              <a:rPr lang="en-US" dirty="0"/>
              <a:t> is </a:t>
            </a:r>
            <a:r>
              <a:rPr lang="en-US" dirty="0" smtClean="0"/>
              <a:t>closed</a:t>
            </a:r>
          </a:p>
          <a:p>
            <a:pPr lvl="1"/>
            <a:r>
              <a:rPr lang="en-US" dirty="0" smtClean="0"/>
              <a:t>Subdural pressure &lt;6-10 mmHg: brain swelling/herniation rarely occurs</a:t>
            </a:r>
            <a:endParaRPr lang="en-US" dirty="0"/>
          </a:p>
          <a:p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48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Management of brain relaxation</a:t>
            </a:r>
            <a:endParaRPr lang="th-TH" b="1" dirty="0"/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01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Checklist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Oxygenation (</a:t>
            </a:r>
            <a:r>
              <a:rPr lang="en-US" sz="2400" dirty="0" err="1" smtClean="0"/>
              <a:t>oximetry</a:t>
            </a:r>
            <a:r>
              <a:rPr lang="en-US" sz="2400" dirty="0" smtClean="0"/>
              <a:t> or arterial blood gas)</a:t>
            </a:r>
          </a:p>
          <a:p>
            <a:r>
              <a:rPr lang="en-US" sz="2400" dirty="0" smtClean="0"/>
              <a:t>Carbon dioxide (EtCO2 or PaCO2)</a:t>
            </a:r>
          </a:p>
          <a:p>
            <a:r>
              <a:rPr lang="en-US" sz="2400" dirty="0" smtClean="0"/>
              <a:t>Hemoglobin</a:t>
            </a:r>
          </a:p>
          <a:p>
            <a:r>
              <a:rPr lang="en-US" sz="2400" dirty="0" smtClean="0"/>
              <a:t>Blood pressure</a:t>
            </a:r>
          </a:p>
          <a:p>
            <a:r>
              <a:rPr lang="en-US" sz="2400" dirty="0" smtClean="0"/>
              <a:t>Body position</a:t>
            </a:r>
          </a:p>
          <a:p>
            <a:r>
              <a:rPr lang="en-US" sz="2400" dirty="0" smtClean="0"/>
              <a:t>Neck position</a:t>
            </a:r>
          </a:p>
          <a:p>
            <a:r>
              <a:rPr lang="en-US" sz="2400" dirty="0" smtClean="0"/>
              <a:t>Imaging study</a:t>
            </a:r>
          </a:p>
          <a:p>
            <a:r>
              <a:rPr lang="en-US" sz="2400" dirty="0" smtClean="0"/>
              <a:t>Masses</a:t>
            </a:r>
          </a:p>
          <a:p>
            <a:r>
              <a:rPr lang="en-US" sz="2400" dirty="0" smtClean="0"/>
              <a:t>CSF drain</a:t>
            </a:r>
          </a:p>
          <a:p>
            <a:r>
              <a:rPr lang="en-US" sz="2400" dirty="0" smtClean="0"/>
              <a:t>Volatile anesthetics</a:t>
            </a:r>
          </a:p>
          <a:p>
            <a:r>
              <a:rPr lang="en-US" sz="2400" dirty="0" smtClean="0"/>
              <a:t>Vasodilators</a:t>
            </a:r>
          </a:p>
        </p:txBody>
      </p:sp>
    </p:spTree>
    <p:extLst>
      <p:ext uri="{BB962C8B-B14F-4D97-AF65-F5344CB8AC3E}">
        <p14:creationId xmlns:p14="http://schemas.microsoft.com/office/powerpoint/2010/main" val="26680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95" y="188640"/>
            <a:ext cx="572182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8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Hyperosmolar therapy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Mannitol</a:t>
            </a:r>
            <a:r>
              <a:rPr lang="en-US" dirty="0" smtClean="0"/>
              <a:t> and hypertonic saline</a:t>
            </a:r>
          </a:p>
          <a:p>
            <a:r>
              <a:rPr lang="en-US" dirty="0" smtClean="0"/>
              <a:t>Extraction free water from brain tissue to intravascular space via osmotic gradient</a:t>
            </a:r>
          </a:p>
          <a:p>
            <a:r>
              <a:rPr lang="en-US" dirty="0" smtClean="0"/>
              <a:t>No benefit in acute ischemic stroke or </a:t>
            </a:r>
            <a:r>
              <a:rPr lang="en-US" dirty="0" err="1" smtClean="0"/>
              <a:t>Intracerebral</a:t>
            </a:r>
            <a:r>
              <a:rPr lang="en-US" dirty="0" smtClean="0"/>
              <a:t> hemorrhage</a:t>
            </a:r>
          </a:p>
          <a:p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45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Hyperosmolar therapy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Mannitol</a:t>
            </a:r>
            <a:r>
              <a:rPr lang="en-US" dirty="0"/>
              <a:t> cause excessive urine output, electrolyte abnormalities, alteration in cardiac output and exacerbate cerebral edema in disrupted  blood brain barrier </a:t>
            </a:r>
            <a:r>
              <a:rPr lang="en-US" dirty="0" smtClean="0"/>
              <a:t>patient</a:t>
            </a:r>
          </a:p>
          <a:p>
            <a:r>
              <a:rPr lang="en-US" dirty="0" smtClean="0"/>
              <a:t>Hypertonic saline does</a:t>
            </a:r>
            <a:r>
              <a:rPr lang="en-US" dirty="0"/>
              <a:t> </a:t>
            </a:r>
            <a:r>
              <a:rPr lang="en-US" dirty="0" smtClean="0"/>
              <a:t>not cause diuresis and </a:t>
            </a:r>
            <a:r>
              <a:rPr lang="en-US" dirty="0" err="1" smtClean="0"/>
              <a:t>hypovolemia</a:t>
            </a:r>
            <a:endParaRPr lang="en-US" dirty="0" smtClean="0"/>
          </a:p>
          <a:p>
            <a:r>
              <a:rPr lang="en-US" dirty="0"/>
              <a:t>Risk of hypernatremia, hypokalemia, </a:t>
            </a:r>
            <a:r>
              <a:rPr lang="en-US" dirty="0" err="1"/>
              <a:t>myelinolysis</a:t>
            </a:r>
            <a:r>
              <a:rPr lang="en-US" dirty="0"/>
              <a:t> and pulmonary </a:t>
            </a:r>
            <a:r>
              <a:rPr lang="en-US" dirty="0" smtClean="0"/>
              <a:t>edema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6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Incidence and etiology of inadequate brain relaxation</a:t>
            </a:r>
          </a:p>
          <a:p>
            <a:r>
              <a:rPr lang="en-US" dirty="0" smtClean="0"/>
              <a:t>Evaluation of brain relaxation</a:t>
            </a:r>
          </a:p>
          <a:p>
            <a:r>
              <a:rPr lang="en-US" dirty="0" smtClean="0"/>
              <a:t>Management of brain relaxation</a:t>
            </a:r>
          </a:p>
          <a:p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27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Hyperosmolar therapy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evidence does not support choosing one agent over the other</a:t>
            </a:r>
          </a:p>
          <a:p>
            <a:r>
              <a:rPr lang="en-US" dirty="0" smtClean="0"/>
              <a:t>In </a:t>
            </a:r>
            <a:r>
              <a:rPr lang="en-US" dirty="0"/>
              <a:t>more recent </a:t>
            </a:r>
            <a:r>
              <a:rPr lang="en-US" dirty="0" smtClean="0"/>
              <a:t>studies, furosemide in combination with hyperosmolar agent does not significantly augment cerebral dehydration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633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Hyperventilation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Hypocapnia</a:t>
            </a:r>
            <a:r>
              <a:rPr lang="en-US" dirty="0" smtClean="0"/>
              <a:t> induced cerebral vasoconstriction and subsequent reduction of CBV and intracranial volume</a:t>
            </a:r>
          </a:p>
          <a:p>
            <a:r>
              <a:rPr lang="en-US" dirty="0" smtClean="0"/>
              <a:t>reduction in CBF could render the brain at ischemic risk</a:t>
            </a:r>
          </a:p>
          <a:p>
            <a:r>
              <a:rPr lang="en-US" dirty="0" smtClean="0"/>
              <a:t>Prophylactic prolonged hyperventilation correlates with poor 3 and 6 months outcomes</a:t>
            </a:r>
          </a:p>
          <a:p>
            <a:r>
              <a:rPr lang="en-US" dirty="0" smtClean="0"/>
              <a:t>Maintain </a:t>
            </a:r>
            <a:r>
              <a:rPr lang="en-US" dirty="0" err="1" smtClean="0"/>
              <a:t>normocapnia</a:t>
            </a:r>
            <a:r>
              <a:rPr lang="en-US" dirty="0" smtClean="0"/>
              <a:t> and reserve hyperventilation as a temporary measure for brain relaxation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32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CSF drainage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Reduction of intracranial CSF, a component of intracranial content</a:t>
            </a:r>
          </a:p>
          <a:p>
            <a:r>
              <a:rPr lang="en-US" dirty="0" smtClean="0"/>
              <a:t>Risk of neural injury, hematoma, infection and also cerebral herniation (if lumbar drainage)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717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Head-up tilt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Relocation of CSF from intracranial space to </a:t>
            </a:r>
            <a:r>
              <a:rPr lang="en-US" dirty="0" err="1" smtClean="0"/>
              <a:t>extracranial</a:t>
            </a:r>
            <a:r>
              <a:rPr lang="en-US" dirty="0" smtClean="0"/>
              <a:t> </a:t>
            </a:r>
            <a:r>
              <a:rPr lang="en-US" dirty="0" err="1" smtClean="0"/>
              <a:t>intrathecal</a:t>
            </a:r>
            <a:r>
              <a:rPr lang="en-US" dirty="0" smtClean="0"/>
              <a:t> space</a:t>
            </a:r>
          </a:p>
          <a:p>
            <a:r>
              <a:rPr lang="en-US" dirty="0" smtClean="0"/>
              <a:t>Increase risk cerebral </a:t>
            </a:r>
            <a:r>
              <a:rPr lang="en-US" dirty="0" err="1" smtClean="0"/>
              <a:t>hypoperfusion</a:t>
            </a:r>
            <a:r>
              <a:rPr lang="en-US" dirty="0" smtClean="0"/>
              <a:t>, VAE and </a:t>
            </a:r>
            <a:r>
              <a:rPr lang="en-US" dirty="0" err="1" smtClean="0"/>
              <a:t>pneumocephalus</a:t>
            </a:r>
            <a:endParaRPr lang="en-US" dirty="0" smtClean="0"/>
          </a:p>
          <a:p>
            <a:r>
              <a:rPr lang="en-US" dirty="0" smtClean="0"/>
              <a:t>In head injured patients, head elevation to 30 degree significant decrease ICP with out affecting CPP and CBF. </a:t>
            </a:r>
          </a:p>
          <a:p>
            <a:r>
              <a:rPr lang="en-US" dirty="0" smtClean="0"/>
              <a:t>In prone position, 10 degrees of reverse </a:t>
            </a:r>
            <a:r>
              <a:rPr lang="en-US" dirty="0" err="1" smtClean="0"/>
              <a:t>Trendelenburg</a:t>
            </a:r>
            <a:r>
              <a:rPr lang="en-US" dirty="0" smtClean="0"/>
              <a:t> position significantly decrease ICP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8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IV </a:t>
            </a:r>
            <a:r>
              <a:rPr lang="en-US" b="1" dirty="0" err="1" smtClean="0"/>
              <a:t>vs</a:t>
            </a:r>
            <a:r>
              <a:rPr lang="en-US" b="1" dirty="0" smtClean="0"/>
              <a:t> Inhalation anesthesia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IV anesthetics reduces CBF and CBV and also CMRO2 (flow-metabolism coupling)</a:t>
            </a:r>
          </a:p>
          <a:p>
            <a:r>
              <a:rPr lang="en-US" dirty="0" smtClean="0"/>
              <a:t>High-MAC increase CBF and CBV</a:t>
            </a:r>
          </a:p>
          <a:p>
            <a:r>
              <a:rPr lang="en-US" dirty="0" smtClean="0"/>
              <a:t>Several studies show small reductions in </a:t>
            </a:r>
            <a:r>
              <a:rPr lang="en-US" dirty="0"/>
              <a:t>ICP and no difference in brain relaxation </a:t>
            </a:r>
            <a:r>
              <a:rPr lang="en-US" dirty="0" smtClean="0"/>
              <a:t>score with IV anesthetics compare with volatile anesthetics</a:t>
            </a:r>
          </a:p>
          <a:p>
            <a:r>
              <a:rPr lang="en-US" dirty="0" smtClean="0"/>
              <a:t>The commonly used volatile agents is &lt;0.5 MAC</a:t>
            </a:r>
          </a:p>
        </p:txBody>
      </p:sp>
    </p:spTree>
    <p:extLst>
      <p:ext uri="{BB962C8B-B14F-4D97-AF65-F5344CB8AC3E}">
        <p14:creationId xmlns:p14="http://schemas.microsoft.com/office/powerpoint/2010/main" val="9951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dell\Desktop\Photo Aug 15, 11 04 51 P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56"/>
            <a:ext cx="5133408" cy="684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1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Steroids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</a:t>
            </a:r>
            <a:r>
              <a:rPr lang="en-US" dirty="0" err="1" smtClean="0"/>
              <a:t>vasogenic</a:t>
            </a:r>
            <a:r>
              <a:rPr lang="en-US" dirty="0" smtClean="0"/>
              <a:t> tumor-associated edema in patient undergoing brain </a:t>
            </a:r>
            <a:r>
              <a:rPr lang="en-US" dirty="0" err="1" smtClean="0"/>
              <a:t>tomor</a:t>
            </a:r>
            <a:r>
              <a:rPr lang="en-US" dirty="0" smtClean="0"/>
              <a:t> surgery (unclear mechanism)</a:t>
            </a:r>
          </a:p>
          <a:p>
            <a:r>
              <a:rPr lang="en-US" dirty="0" smtClean="0"/>
              <a:t>The effect is delayed and peak at 24-48 </a:t>
            </a:r>
            <a:r>
              <a:rPr lang="en-US" dirty="0" err="1" smtClean="0"/>
              <a:t>hrs</a:t>
            </a:r>
            <a:endParaRPr lang="en-US" dirty="0" smtClean="0"/>
          </a:p>
          <a:p>
            <a:r>
              <a:rPr lang="en-US" dirty="0" smtClean="0"/>
              <a:t>Not recommend in patient with  TBI, intracranial hemorrhage and ischemic stroke</a:t>
            </a:r>
          </a:p>
          <a:p>
            <a:r>
              <a:rPr lang="en-US" dirty="0" smtClean="0"/>
              <a:t>Serious side effect: immunological suppression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30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Interventions </a:t>
            </a:r>
            <a:endParaRPr lang="th-TH" b="1" dirty="0"/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894967"/>
              </p:ext>
            </p:extLst>
          </p:nvPr>
        </p:nvGraphicFramePr>
        <p:xfrm>
          <a:off x="-10555" y="1"/>
          <a:ext cx="911408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816"/>
                <a:gridCol w="1822816"/>
                <a:gridCol w="1822816"/>
                <a:gridCol w="1822816"/>
                <a:gridCol w="1822816"/>
              </a:tblGrid>
              <a:tr h="9253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Treatment 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Method 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Advantages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Disadvantages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Speed of onset</a:t>
                      </a:r>
                      <a:endParaRPr lang="th-TH" sz="1800" dirty="0"/>
                    </a:p>
                  </a:txBody>
                  <a:tcPr/>
                </a:tc>
              </a:tr>
              <a:tr h="15972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Hyperventilation 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Increase minute ventilation, keep PaCO2&gt;3.33kPa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Effective 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Reduce CBF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5min</a:t>
                      </a:r>
                      <a:endParaRPr lang="th-TH" sz="1800" dirty="0"/>
                    </a:p>
                  </a:txBody>
                  <a:tcPr/>
                </a:tc>
              </a:tr>
              <a:tr h="159724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Mannitol</a:t>
                      </a:r>
                      <a:r>
                        <a:rPr lang="en-US" sz="1800" dirty="0" smtClean="0"/>
                        <a:t> 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0.25-1g/kg IV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Effective </a:t>
                      </a:r>
                      <a:endParaRPr lang="th-TH" sz="1800" dirty="0" smtClean="0"/>
                    </a:p>
                    <a:p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Diuresis, </a:t>
                      </a:r>
                      <a:r>
                        <a:rPr lang="en-US" sz="1800" dirty="0" err="1" smtClean="0"/>
                        <a:t>hypovolaemia</a:t>
                      </a:r>
                      <a:r>
                        <a:rPr lang="en-US" sz="1800" dirty="0" smtClean="0"/>
                        <a:t>, renal dysfunction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10min</a:t>
                      </a:r>
                      <a:endParaRPr lang="th-TH" sz="1800" dirty="0"/>
                    </a:p>
                  </a:txBody>
                  <a:tcPr/>
                </a:tc>
              </a:tr>
              <a:tr h="15972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Hypertonic saline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3-7.2% hypertonic saline</a:t>
                      </a:r>
                      <a:r>
                        <a:rPr lang="en-US" sz="1800" baseline="0" dirty="0" smtClean="0"/>
                        <a:t> 30-150ml/</a:t>
                      </a:r>
                      <a:r>
                        <a:rPr lang="en-US" sz="1800" baseline="0" dirty="0" err="1" smtClean="0"/>
                        <a:t>hr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Effective </a:t>
                      </a:r>
                      <a:endParaRPr lang="th-TH" sz="1800" dirty="0" smtClean="0"/>
                    </a:p>
                    <a:p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Hypernatremia, hypokalemia, </a:t>
                      </a:r>
                      <a:r>
                        <a:rPr lang="en-US" sz="1800" dirty="0" err="1" smtClean="0"/>
                        <a:t>myelinolysis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10min</a:t>
                      </a:r>
                      <a:endParaRPr lang="th-TH" sz="1800" dirty="0"/>
                    </a:p>
                  </a:txBody>
                  <a:tcPr/>
                </a:tc>
              </a:tr>
              <a:tr h="11408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Head-up tilt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Reverse </a:t>
                      </a:r>
                      <a:r>
                        <a:rPr lang="en-US" sz="1800" dirty="0" err="1" smtClean="0"/>
                        <a:t>trendelenburg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Effective </a:t>
                      </a:r>
                      <a:endParaRPr lang="th-TH" sz="1800" dirty="0" smtClean="0"/>
                    </a:p>
                    <a:p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Hypotension, VAE, </a:t>
                      </a:r>
                      <a:r>
                        <a:rPr lang="en-US" sz="1800" dirty="0" err="1" smtClean="0"/>
                        <a:t>pneumocephalus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&lt;5min</a:t>
                      </a:r>
                      <a:endParaRPr lang="th-TH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7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Interventions </a:t>
            </a:r>
            <a:endParaRPr lang="th-TH" dirty="0"/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061767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86765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Treatment 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Method 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Advantages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Disadvantages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Speed of onset</a:t>
                      </a:r>
                      <a:endParaRPr lang="th-TH" sz="1800" dirty="0"/>
                    </a:p>
                  </a:txBody>
                  <a:tcPr/>
                </a:tc>
              </a:tr>
              <a:tr h="19254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IV </a:t>
                      </a:r>
                      <a:r>
                        <a:rPr lang="en-US" sz="1800" dirty="0" err="1" smtClean="0"/>
                        <a:t>anesthetisia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Propofol</a:t>
                      </a:r>
                      <a:r>
                        <a:rPr lang="en-US" sz="1800" dirty="0" smtClean="0"/>
                        <a:t> instead of volatiles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Cerebral vasoconstriction,</a:t>
                      </a:r>
                      <a:r>
                        <a:rPr lang="en-US" sz="1800" baseline="0" dirty="0" smtClean="0"/>
                        <a:t> less emergence agitation, less N/V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Higher cost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10-20min</a:t>
                      </a:r>
                      <a:endParaRPr lang="th-TH" sz="1800" dirty="0"/>
                    </a:p>
                  </a:txBody>
                  <a:tcPr/>
                </a:tc>
              </a:tr>
              <a:tr h="14975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CSF</a:t>
                      </a:r>
                      <a:r>
                        <a:rPr lang="en-US" sz="1800" baseline="0" dirty="0" smtClean="0"/>
                        <a:t> drainage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Lumbar</a:t>
                      </a:r>
                      <a:r>
                        <a:rPr lang="en-US" sz="1800" baseline="0" dirty="0" smtClean="0"/>
                        <a:t> or </a:t>
                      </a:r>
                      <a:r>
                        <a:rPr lang="en-US" sz="1800" dirty="0" smtClean="0"/>
                        <a:t>ventricular drain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Reliable, ICP monitoring available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Invasive, infection, neurological injury, brain herniation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&lt;5min</a:t>
                      </a:r>
                      <a:endParaRPr lang="th-TH" sz="1800" dirty="0"/>
                    </a:p>
                  </a:txBody>
                  <a:tcPr/>
                </a:tc>
              </a:tr>
              <a:tr h="14975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Furosemide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10-20mg IV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Potentiate cerebral dehydration effect of </a:t>
                      </a:r>
                      <a:r>
                        <a:rPr lang="en-US" sz="1800" dirty="0" err="1" smtClean="0"/>
                        <a:t>mannitol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Hypovolaemia</a:t>
                      </a:r>
                      <a:r>
                        <a:rPr lang="en-US" sz="1800" dirty="0" smtClean="0"/>
                        <a:t>, hypokalemia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30min</a:t>
                      </a:r>
                      <a:endParaRPr lang="th-TH" sz="1800" dirty="0"/>
                    </a:p>
                  </a:txBody>
                  <a:tcPr/>
                </a:tc>
              </a:tr>
              <a:tr h="10697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Steroids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Dexamethasone 4-10mg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Reduce </a:t>
                      </a:r>
                      <a:r>
                        <a:rPr lang="en-US" sz="1800" dirty="0" err="1" smtClean="0"/>
                        <a:t>peritumor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oedema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Slow onset, not applicable in TBI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Hours </a:t>
                      </a:r>
                      <a:endParaRPr lang="th-TH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8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Thank you</a:t>
            </a:r>
            <a:endParaRPr lang="th-TH" sz="6600" b="1" dirty="0"/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14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Brain relaxation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 volume of intracranial contents in relationship to capacity of intracranial space that provides optimal operating condition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17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Intracranial content-space relationship</a:t>
            </a:r>
            <a:endParaRPr lang="th-TH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" y="1521566"/>
            <a:ext cx="3131459" cy="248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239210" cy="250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64" y="4221088"/>
            <a:ext cx="3257535" cy="248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Intracranial volume and ICP relationship</a:t>
            </a:r>
            <a:endParaRPr lang="th-TH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84202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6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Comparison </a:t>
            </a:r>
            <a:endParaRPr lang="th-TH" b="1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Intracranial pressure</a:t>
            </a:r>
          </a:p>
          <a:p>
            <a:r>
              <a:rPr lang="en-US" dirty="0" smtClean="0"/>
              <a:t>the </a:t>
            </a:r>
            <a:r>
              <a:rPr lang="en-US" dirty="0"/>
              <a:t>pressure in a closed </a:t>
            </a:r>
            <a:r>
              <a:rPr lang="en-US" dirty="0" smtClean="0"/>
              <a:t>cranium</a:t>
            </a:r>
          </a:p>
          <a:p>
            <a:r>
              <a:rPr lang="en-US" dirty="0" smtClean="0"/>
              <a:t>an objective measure </a:t>
            </a:r>
            <a:r>
              <a:rPr lang="en-US" dirty="0"/>
              <a:t>made with a transducer</a:t>
            </a:r>
            <a:endParaRPr lang="th-TH" dirty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Brain relaxation </a:t>
            </a:r>
          </a:p>
          <a:p>
            <a:r>
              <a:rPr lang="en-US" dirty="0" smtClean="0"/>
              <a:t>a subjective </a:t>
            </a:r>
            <a:r>
              <a:rPr lang="en-US" dirty="0"/>
              <a:t>assessment by </a:t>
            </a:r>
            <a:r>
              <a:rPr lang="en-US" dirty="0" smtClean="0"/>
              <a:t>the surgeon </a:t>
            </a:r>
          </a:p>
          <a:p>
            <a:r>
              <a:rPr lang="en-US" dirty="0" smtClean="0"/>
              <a:t>the </a:t>
            </a:r>
            <a:r>
              <a:rPr lang="en-US" dirty="0"/>
              <a:t>cranium and </a:t>
            </a:r>
            <a:r>
              <a:rPr lang="en-US" dirty="0" err="1"/>
              <a:t>dura</a:t>
            </a:r>
            <a:r>
              <a:rPr lang="en-US" dirty="0"/>
              <a:t> are opened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4248472" cy="268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70605"/>
            <a:ext cx="4320480" cy="270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1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Volume-pressure curve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" y="2218711"/>
            <a:ext cx="9140112" cy="358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7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Incidence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Incidence of inadequate brain relaxation</a:t>
            </a:r>
          </a:p>
          <a:p>
            <a:r>
              <a:rPr lang="en-US" dirty="0" smtClean="0"/>
              <a:t>Severe </a:t>
            </a:r>
            <a:r>
              <a:rPr lang="en-US" dirty="0"/>
              <a:t>cerebral swelling: </a:t>
            </a:r>
            <a:r>
              <a:rPr lang="en-US" dirty="0" smtClean="0"/>
              <a:t>5.0-6.1%</a:t>
            </a:r>
          </a:p>
          <a:p>
            <a:r>
              <a:rPr lang="en-US" dirty="0" smtClean="0"/>
              <a:t>Mild to moderate brain swelling: nearly 30%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14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Etiology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Mismatch between the intracranial contents and space</a:t>
            </a:r>
          </a:p>
          <a:p>
            <a:r>
              <a:rPr lang="en-US" dirty="0" smtClean="0"/>
              <a:t>The primary cause: </a:t>
            </a:r>
          </a:p>
          <a:p>
            <a:pPr lvl="1"/>
            <a:r>
              <a:rPr lang="en-US" dirty="0" smtClean="0"/>
              <a:t>Excessive volume from various lesions (</a:t>
            </a:r>
            <a:r>
              <a:rPr lang="en-US" dirty="0" err="1" smtClean="0"/>
              <a:t>Tumor,cysts</a:t>
            </a:r>
            <a:r>
              <a:rPr lang="en-US" dirty="0" smtClean="0"/>
              <a:t>, hematoma, traumatic injury)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39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779</Words>
  <Application>Microsoft Office PowerPoint</Application>
  <PresentationFormat>นำเสนอทางหน้าจอ (4:3)</PresentationFormat>
  <Paragraphs>150</Paragraphs>
  <Slides>29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ชุดรูปแบบของ Office</vt:lpstr>
      <vt:lpstr>Brain relaxation during craniotomy</vt:lpstr>
      <vt:lpstr>Outline </vt:lpstr>
      <vt:lpstr>Brain relaxation</vt:lpstr>
      <vt:lpstr>Intracranial content-space relationship</vt:lpstr>
      <vt:lpstr>Intracranial volume and ICP relationship</vt:lpstr>
      <vt:lpstr>Comparison </vt:lpstr>
      <vt:lpstr>Volume-pressure curve</vt:lpstr>
      <vt:lpstr>Incidence</vt:lpstr>
      <vt:lpstr>Etiology </vt:lpstr>
      <vt:lpstr>Etiology</vt:lpstr>
      <vt:lpstr>Evaluation of brain relaxation</vt:lpstr>
      <vt:lpstr>Pathophysiology of intracranial hypertension</vt:lpstr>
      <vt:lpstr>Evaluation </vt:lpstr>
      <vt:lpstr>Evaluation </vt:lpstr>
      <vt:lpstr>Management of brain relaxation</vt:lpstr>
      <vt:lpstr>Checklist </vt:lpstr>
      <vt:lpstr>งานนำเสนอ PowerPoint</vt:lpstr>
      <vt:lpstr>Hyperosmolar therapy</vt:lpstr>
      <vt:lpstr>Hyperosmolar therapy</vt:lpstr>
      <vt:lpstr>Hyperosmolar therapy</vt:lpstr>
      <vt:lpstr>Hyperventilation </vt:lpstr>
      <vt:lpstr>CSF drainage</vt:lpstr>
      <vt:lpstr>Head-up tilt</vt:lpstr>
      <vt:lpstr>IV vs Inhalation anesthesia</vt:lpstr>
      <vt:lpstr>งานนำเสนอ PowerPoint</vt:lpstr>
      <vt:lpstr>Steroids </vt:lpstr>
      <vt:lpstr>Interventions </vt:lpstr>
      <vt:lpstr>Interventions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relaxation during craniotomy</dc:title>
  <dc:creator>dell</dc:creator>
  <cp:lastModifiedBy>dell</cp:lastModifiedBy>
  <cp:revision>49</cp:revision>
  <dcterms:created xsi:type="dcterms:W3CDTF">2016-06-07T12:39:17Z</dcterms:created>
  <dcterms:modified xsi:type="dcterms:W3CDTF">2016-06-12T17:11:09Z</dcterms:modified>
</cp:coreProperties>
</file>